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80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84" r:id="rId10"/>
    <p:sldId id="286" r:id="rId11"/>
    <p:sldId id="287" r:id="rId12"/>
    <p:sldId id="279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673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8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44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2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651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952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93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3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3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pc="80" smtClean="0"/>
              <a:t>Engin</a:t>
            </a:r>
            <a:r>
              <a:rPr lang="en-IN" spc="75" smtClean="0"/>
              <a:t>ee</a:t>
            </a:r>
            <a:r>
              <a:rPr lang="en-IN" spc="80" smtClean="0"/>
              <a:t>rin</a:t>
            </a:r>
            <a:r>
              <a:rPr lang="en-IN" smtClean="0"/>
              <a:t>g</a:t>
            </a:r>
            <a:r>
              <a:rPr lang="en-IN" spc="220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onsultan</a:t>
            </a:r>
            <a:r>
              <a:rPr lang="en-IN" smtClean="0"/>
              <a:t>t</a:t>
            </a:r>
            <a:r>
              <a:rPr lang="en-IN" spc="135" smtClean="0"/>
              <a:t> </a:t>
            </a:r>
            <a:r>
              <a:rPr lang="en-IN" smtClean="0"/>
              <a:t>&amp;</a:t>
            </a:r>
            <a:r>
              <a:rPr lang="en-IN" spc="-165" smtClean="0"/>
              <a:t> </a:t>
            </a:r>
            <a:r>
              <a:rPr lang="en-IN" spc="60" smtClean="0"/>
              <a:t>C</a:t>
            </a:r>
            <a:r>
              <a:rPr lang="en-IN" spc="55" smtClean="0"/>
              <a:t>ontractor</a:t>
            </a:r>
            <a:r>
              <a:rPr lang="en-IN" smtClean="0"/>
              <a:t>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61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ervice@pesante.co.i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E08C-244C-4013-9922-BE70ABCCD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932" y="3733800"/>
            <a:ext cx="8610600" cy="38100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800" b="1" dirty="0" smtClean="0">
                <a:latin typeface="Arial Black" panose="020B0A04020102020204" pitchFamily="34" charset="0"/>
              </a:rPr>
              <a:t>PESANTE ENGINEERING PRIVATE LIMITED</a:t>
            </a:r>
            <a:br>
              <a:rPr lang="en-US" sz="2800" b="1" dirty="0" smtClean="0">
                <a:latin typeface="Arial Black" panose="020B0A04020102020204" pitchFamily="34" charset="0"/>
              </a:rPr>
            </a:br>
            <a:r>
              <a:rPr lang="en-US" sz="2800" b="1" dirty="0" smtClean="0"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latin typeface="Arial Black" panose="020B0A04020102020204" pitchFamily="34" charset="0"/>
              </a:rPr>
            </a:br>
            <a:r>
              <a:rPr lang="en-US" sz="2800" b="1" dirty="0">
                <a:latin typeface="Arial Black" panose="020B0A04020102020204" pitchFamily="34" charset="0"/>
              </a:rPr>
              <a:t/>
            </a:r>
            <a:br>
              <a:rPr lang="en-US" sz="2800" b="1" dirty="0">
                <a:latin typeface="Arial Black" panose="020B0A04020102020204" pitchFamily="34" charset="0"/>
              </a:rPr>
            </a:br>
            <a:r>
              <a:rPr lang="en-US" sz="2800" b="1" dirty="0" smtClean="0"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latin typeface="Arial Black" panose="020B0A04020102020204" pitchFamily="34" charset="0"/>
              </a:rPr>
            </a:br>
            <a:endParaRPr lang="en-IN" sz="28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pesante logo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6" y="457200"/>
            <a:ext cx="20071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2438400" y="3581400"/>
            <a:ext cx="6324600" cy="23064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 smtClean="0">
                <a:solidFill>
                  <a:srgbClr val="000066"/>
                </a:solidFill>
                <a:latin typeface="Arial"/>
                <a:cs typeface="Arial"/>
              </a:rPr>
              <a:t>Registered Office:</a:t>
            </a:r>
          </a:p>
          <a:p>
            <a:pPr marL="12700" marR="1414780">
              <a:lnSpc>
                <a:spcPct val="100000"/>
              </a:lnSpc>
              <a:spcBef>
                <a:spcPts val="15"/>
              </a:spcBef>
            </a:pPr>
            <a:r>
              <a:rPr lang="en-US" sz="1600" spc="-20" dirty="0" smtClean="0">
                <a:solidFill>
                  <a:srgbClr val="000066"/>
                </a:solidFill>
                <a:latin typeface="Arial MT"/>
                <a:cs typeface="Arial MT"/>
              </a:rPr>
              <a:t>Bhojpur Colony, Chota Gamharia, </a:t>
            </a:r>
          </a:p>
          <a:p>
            <a:pPr marL="12700" marR="1414780">
              <a:lnSpc>
                <a:spcPct val="100000"/>
              </a:lnSpc>
              <a:spcBef>
                <a:spcPts val="15"/>
              </a:spcBef>
            </a:pPr>
            <a:r>
              <a:rPr lang="en-US" sz="1600" spc="-20" dirty="0" smtClean="0">
                <a:solidFill>
                  <a:srgbClr val="000066"/>
                </a:solidFill>
                <a:latin typeface="Arial MT"/>
                <a:cs typeface="Arial MT"/>
              </a:rPr>
              <a:t>Near Shiv Mandir, Saraikela.</a:t>
            </a:r>
          </a:p>
          <a:p>
            <a:pPr marL="12700" marR="1414780">
              <a:lnSpc>
                <a:spcPct val="100000"/>
              </a:lnSpc>
              <a:spcBef>
                <a:spcPts val="15"/>
              </a:spcBef>
            </a:pPr>
            <a:r>
              <a:rPr lang="en-US" sz="1600" spc="-15" dirty="0" smtClean="0">
                <a:solidFill>
                  <a:srgbClr val="000066"/>
                </a:solidFill>
                <a:latin typeface="Arial MT"/>
                <a:cs typeface="Arial MT"/>
              </a:rPr>
              <a:t>Pin – 833219, Jharkhand.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66"/>
                </a:solidFill>
                <a:latin typeface="Arial MT"/>
                <a:cs typeface="Arial MT"/>
              </a:rPr>
              <a:t>Mobile</a:t>
            </a:r>
            <a:r>
              <a:rPr sz="1600" spc="-75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 MT"/>
                <a:cs typeface="Arial MT"/>
              </a:rPr>
              <a:t>Nos.</a:t>
            </a:r>
            <a:r>
              <a:rPr sz="1600" spc="-3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 MT"/>
                <a:cs typeface="Arial MT"/>
              </a:rPr>
              <a:t>:</a:t>
            </a:r>
            <a:r>
              <a:rPr sz="1600" spc="-2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 MT"/>
                <a:cs typeface="Arial MT"/>
              </a:rPr>
              <a:t>+</a:t>
            </a:r>
            <a:r>
              <a:rPr sz="1600" spc="-5" dirty="0" smtClean="0">
                <a:solidFill>
                  <a:srgbClr val="000066"/>
                </a:solidFill>
                <a:latin typeface="Arial MT"/>
                <a:cs typeface="Arial MT"/>
              </a:rPr>
              <a:t>91-</a:t>
            </a:r>
            <a:r>
              <a:rPr lang="en-US" sz="1600" spc="-5" dirty="0" smtClean="0">
                <a:solidFill>
                  <a:srgbClr val="000066"/>
                </a:solidFill>
                <a:latin typeface="Arial MT"/>
                <a:cs typeface="Arial MT"/>
              </a:rPr>
              <a:t>986783940</a:t>
            </a:r>
            <a:endParaRPr sz="1600" dirty="0">
              <a:latin typeface="Arial MT"/>
              <a:cs typeface="Arial MT"/>
            </a:endParaRPr>
          </a:p>
          <a:p>
            <a:pPr marL="1141730">
              <a:lnSpc>
                <a:spcPct val="100000"/>
              </a:lnSpc>
            </a:pPr>
            <a:r>
              <a:rPr sz="1600" spc="-5" dirty="0">
                <a:solidFill>
                  <a:srgbClr val="000066"/>
                </a:solidFill>
                <a:latin typeface="Arial MT"/>
                <a:cs typeface="Arial MT"/>
              </a:rPr>
              <a:t>:</a:t>
            </a:r>
            <a:r>
              <a:rPr sz="1600" spc="-85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 MT"/>
                <a:cs typeface="Arial MT"/>
              </a:rPr>
              <a:t>+91-9334248498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00066"/>
                </a:solidFill>
                <a:latin typeface="Arial MT"/>
                <a:cs typeface="Arial MT"/>
              </a:rPr>
              <a:t>			</a:t>
            </a:r>
            <a:r>
              <a:rPr sz="1600" spc="-5" dirty="0" smtClean="0">
                <a:solidFill>
                  <a:srgbClr val="000066"/>
                </a:solidFill>
                <a:latin typeface="Arial MT"/>
                <a:cs typeface="Arial MT"/>
              </a:rPr>
              <a:t>E-mail</a:t>
            </a:r>
            <a:r>
              <a:rPr lang="en-US" sz="1600" spc="-5" dirty="0" smtClean="0">
                <a:solidFill>
                  <a:srgbClr val="000066"/>
                </a:solidFill>
                <a:latin typeface="Arial MT"/>
                <a:cs typeface="Arial MT"/>
              </a:rPr>
              <a:t>   </a:t>
            </a:r>
            <a:r>
              <a:rPr sz="1600" spc="-5" dirty="0" smtClean="0">
                <a:solidFill>
                  <a:srgbClr val="000066"/>
                </a:solidFill>
                <a:latin typeface="Arial MT"/>
                <a:cs typeface="Arial MT"/>
              </a:rPr>
              <a:t>:</a:t>
            </a:r>
            <a:r>
              <a:rPr sz="1600" spc="-70" dirty="0" smtClean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lang="en-US" sz="1600" spc="-70" dirty="0" smtClean="0">
                <a:solidFill>
                  <a:srgbClr val="000066"/>
                </a:solidFill>
                <a:latin typeface="Arial MT"/>
                <a:cs typeface="Arial MT"/>
                <a:hlinkClick r:id="rId3"/>
              </a:rPr>
              <a:t>customerservice@pesante.co.in</a:t>
            </a:r>
            <a:endParaRPr lang="en-US" sz="1600" spc="-70" dirty="0">
              <a:solidFill>
                <a:srgbClr val="000066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n-US" sz="1600" spc="-70" dirty="0" smtClean="0">
                <a:solidFill>
                  <a:srgbClr val="000066"/>
                </a:solidFill>
                <a:latin typeface="Arial MT"/>
                <a:cs typeface="Arial MT"/>
              </a:rPr>
              <a:t>			Website  </a:t>
            </a:r>
            <a:r>
              <a:rPr sz="1600" spc="-5" dirty="0" smtClean="0">
                <a:solidFill>
                  <a:srgbClr val="000066"/>
                </a:solidFill>
                <a:latin typeface="Arial MT"/>
                <a:cs typeface="Arial MT"/>
              </a:rPr>
              <a:t>:</a:t>
            </a:r>
            <a:r>
              <a:rPr sz="1600" dirty="0" smtClean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lang="en-US" sz="1600" u="sng" dirty="0" smtClean="0">
                <a:solidFill>
                  <a:srgbClr val="000066"/>
                </a:solidFill>
                <a:latin typeface="Arial MT"/>
                <a:cs typeface="Arial MT"/>
              </a:rPr>
              <a:t>www.pesante.co.in</a:t>
            </a:r>
          </a:p>
        </p:txBody>
      </p:sp>
    </p:spTree>
    <p:extLst>
      <p:ext uri="{BB962C8B-B14F-4D97-AF65-F5344CB8AC3E}">
        <p14:creationId xmlns:p14="http://schemas.microsoft.com/office/powerpoint/2010/main" val="217291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269"/>
            <a:ext cx="2406770" cy="213653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71628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Business centre Toilet at business centre ground </a:t>
            </a:r>
            <a:r>
              <a:rPr lang="en-US" spc="-5" dirty="0"/>
              <a:t>floor, general office, jamshedpur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3016"/>
            <a:ext cx="2406770" cy="2241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771" y="1946485"/>
            <a:ext cx="6737230" cy="437811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5615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2390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False ceiling and floor tiles work </a:t>
            </a:r>
            <a:r>
              <a:rPr lang="en-US" spc="-5" dirty="0"/>
              <a:t>at </a:t>
            </a:r>
            <a:r>
              <a:rPr lang="en-US" spc="-5" dirty="0" smtClean="0"/>
              <a:t>business centre 3</a:t>
            </a:r>
            <a:r>
              <a:rPr lang="en-US" spc="-5" baseline="30000" dirty="0" smtClean="0"/>
              <a:t>rd</a:t>
            </a:r>
            <a:r>
              <a:rPr lang="en-US" spc="-5" dirty="0" smtClean="0"/>
              <a:t> </a:t>
            </a:r>
            <a:r>
              <a:rPr lang="en-US" spc="-5" dirty="0"/>
              <a:t>floor, general office, jamshedpur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692"/>
            <a:ext cx="4343400" cy="445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75692"/>
            <a:ext cx="477715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784356"/>
            <a:ext cx="4902200" cy="25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2714625"/>
            <a:ext cx="515302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3450" y="412749"/>
            <a:ext cx="278701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AN OVERVIEW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xfrm>
            <a:off x="6530657" y="917374"/>
            <a:ext cx="17526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80" dirty="0">
                <a:solidFill>
                  <a:srgbClr val="0070C0"/>
                </a:solidFill>
              </a:rPr>
              <a:t>Engin</a:t>
            </a:r>
            <a:r>
              <a:rPr sz="1200" spc="75" dirty="0">
                <a:solidFill>
                  <a:srgbClr val="0070C0"/>
                </a:solidFill>
              </a:rPr>
              <a:t>ee</a:t>
            </a:r>
            <a:r>
              <a:rPr sz="1200" spc="80" dirty="0">
                <a:solidFill>
                  <a:srgbClr val="0070C0"/>
                </a:solidFill>
              </a:rPr>
              <a:t>rin</a:t>
            </a:r>
            <a:r>
              <a:rPr sz="1200" dirty="0">
                <a:solidFill>
                  <a:srgbClr val="0070C0"/>
                </a:solidFill>
              </a:rPr>
              <a:t>g</a:t>
            </a:r>
            <a:r>
              <a:rPr sz="1200" spc="220" dirty="0">
                <a:solidFill>
                  <a:srgbClr val="0070C0"/>
                </a:solidFill>
              </a:rPr>
              <a:t> </a:t>
            </a:r>
            <a:r>
              <a:rPr sz="1200" spc="60" dirty="0" smtClean="0">
                <a:solidFill>
                  <a:srgbClr val="0070C0"/>
                </a:solidFill>
              </a:rPr>
              <a:t>C</a:t>
            </a:r>
            <a:r>
              <a:rPr sz="1200" spc="55" dirty="0" smtClean="0">
                <a:solidFill>
                  <a:srgbClr val="0070C0"/>
                </a:solidFill>
              </a:rPr>
              <a:t>ontractor</a:t>
            </a:r>
            <a:r>
              <a:rPr sz="1200" dirty="0" smtClean="0">
                <a:solidFill>
                  <a:srgbClr val="0070C0"/>
                </a:solidFill>
              </a:rPr>
              <a:t>s</a:t>
            </a:r>
            <a:endParaRPr sz="1200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905000"/>
            <a:ext cx="990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F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und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ed: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1888558"/>
            <a:ext cx="914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ts val="2375"/>
              </a:lnSpc>
              <a:spcBef>
                <a:spcPts val="105"/>
              </a:spcBef>
            </a:pPr>
            <a:r>
              <a:rPr lang="en-US" sz="20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2012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415" y="2640330"/>
            <a:ext cx="15309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Busi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000066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s</a:t>
            </a:r>
            <a:r>
              <a:rPr sz="2000" spc="-1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170" dirty="0">
                <a:solidFill>
                  <a:srgbClr val="000066"/>
                </a:solidFill>
                <a:latin typeface="Times New Roman"/>
                <a:cs typeface="Times New Roman"/>
              </a:rPr>
              <a:t>T</a:t>
            </a:r>
            <a:r>
              <a:rPr sz="2000" spc="-35" dirty="0">
                <a:solidFill>
                  <a:srgbClr val="000066"/>
                </a:solidFill>
                <a:latin typeface="Times New Roman"/>
                <a:cs typeface="Times New Roman"/>
              </a:rPr>
              <a:t>y</a:t>
            </a:r>
            <a:r>
              <a:rPr sz="2000" spc="-25" dirty="0">
                <a:solidFill>
                  <a:srgbClr val="000066"/>
                </a:solidFill>
                <a:latin typeface="Times New Roman"/>
                <a:cs typeface="Times New Roman"/>
              </a:rPr>
              <a:t>p</a:t>
            </a:r>
            <a:r>
              <a:rPr sz="2000" spc="-30" dirty="0">
                <a:solidFill>
                  <a:srgbClr val="000066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75" y="4469765"/>
            <a:ext cx="1927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No.</a:t>
            </a:r>
            <a:r>
              <a:rPr sz="20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2000" spc="-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Employees</a:t>
            </a:r>
            <a:r>
              <a:rPr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7000" y="2379607"/>
            <a:ext cx="5867400" cy="18113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55"/>
              </a:spcBef>
            </a:pPr>
            <a:endParaRPr lang="en-US" sz="2000" spc="-5" dirty="0" smtClean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lang="en-US" sz="2000" dirty="0" err="1" smtClean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.    All kinds of </a:t>
            </a:r>
            <a:r>
              <a:rPr lang="en-US" sz="2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Civil Construction</a:t>
            </a:r>
            <a:r>
              <a:rPr lang="en-US" sz="2000" spc="-4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&amp; Painting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work.</a:t>
            </a: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ii.   All</a:t>
            </a:r>
            <a:r>
              <a:rPr lang="en-US" sz="20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kinds</a:t>
            </a:r>
            <a:r>
              <a:rPr lang="en-US" sz="2000" spc="-2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lang="en-US" sz="2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Furniture,</a:t>
            </a:r>
            <a:r>
              <a:rPr lang="en-US" sz="2000" spc="-4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Electrical </a:t>
            </a:r>
            <a:r>
              <a:rPr lang="en-US"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,</a:t>
            </a:r>
            <a:r>
              <a:rPr lang="en-US" sz="20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spc="-484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Electro-  </a:t>
            </a: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lang="en-US" sz="20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   Mechanical, ACP Cladding, </a:t>
            </a:r>
            <a:r>
              <a:rPr lang="en-US" sz="20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Contractors</a:t>
            </a:r>
            <a:r>
              <a:rPr lang="en-US" sz="2000" spc="-5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</a:t>
            </a: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lang="en-US" sz="2000" spc="-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spc="-5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   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&amp;</a:t>
            </a:r>
            <a:r>
              <a:rPr lang="en-US" sz="2000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General</a:t>
            </a:r>
            <a:r>
              <a:rPr lang="en-US" sz="2000" spc="-3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order</a:t>
            </a:r>
            <a:r>
              <a:rPr lang="en-US" sz="2000" spc="-3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Suppliers</a:t>
            </a: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iii. </a:t>
            </a:r>
            <a:r>
              <a:rPr lang="en-US" sz="2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Civil </a:t>
            </a:r>
            <a:r>
              <a:rPr lang="en-US"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Interiors decoration &amp; renovations) 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40" y="5105400"/>
            <a:ext cx="2207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Other</a:t>
            </a:r>
            <a:r>
              <a:rPr sz="2000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165" dirty="0">
                <a:solidFill>
                  <a:srgbClr val="000066"/>
                </a:solidFill>
                <a:latin typeface="Times New Roman"/>
                <a:cs typeface="Times New Roman"/>
              </a:rPr>
              <a:t>W</a:t>
            </a:r>
            <a:r>
              <a:rPr sz="2000" spc="-25" dirty="0">
                <a:solidFill>
                  <a:srgbClr val="000066"/>
                </a:solidFill>
                <a:latin typeface="Times New Roman"/>
                <a:cs typeface="Times New Roman"/>
              </a:rPr>
              <a:t>ork</a:t>
            </a:r>
            <a:r>
              <a:rPr sz="2000" spc="-30"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sz="2000" spc="-35" dirty="0">
                <a:solidFill>
                  <a:srgbClr val="000066"/>
                </a:solidFill>
                <a:latin typeface="Times New Roman"/>
                <a:cs typeface="Times New Roman"/>
              </a:rPr>
              <a:t>n</a:t>
            </a:r>
            <a:r>
              <a:rPr sz="2000" spc="130" dirty="0">
                <a:solidFill>
                  <a:srgbClr val="000066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ea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7000" y="5105400"/>
            <a:ext cx="58674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n-US" sz="2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Designing, consulting, Beautification, Re- moulding and  hard core technical solution services.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3" name="Picture 2" descr="pesante logo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6" y="457200"/>
            <a:ext cx="20071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7"/>
          <p:cNvSpPr txBox="1"/>
          <p:nvPr/>
        </p:nvSpPr>
        <p:spPr>
          <a:xfrm>
            <a:off x="2675792" y="4479358"/>
            <a:ext cx="19272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35</a:t>
            </a:r>
            <a:r>
              <a:rPr sz="2000" spc="-114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Employees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0" y="412749"/>
            <a:ext cx="255422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Our</a:t>
            </a:r>
            <a:r>
              <a:rPr spc="-135" dirty="0"/>
              <a:t> </a:t>
            </a:r>
            <a:r>
              <a:rPr spc="-5" dirty="0"/>
              <a:t>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894" y="1496695"/>
            <a:ext cx="8585505" cy="42530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0005" algn="ctr">
              <a:lnSpc>
                <a:spcPct val="100000"/>
              </a:lnSpc>
              <a:spcBef>
                <a:spcPts val="105"/>
              </a:spcBef>
            </a:pPr>
            <a:r>
              <a:rPr sz="2000" spc="-65" dirty="0" smtClean="0">
                <a:solidFill>
                  <a:srgbClr val="000066"/>
                </a:solidFill>
                <a:latin typeface="Times New Roman"/>
                <a:cs typeface="Times New Roman"/>
              </a:rPr>
              <a:t>“</a:t>
            </a:r>
            <a:r>
              <a:rPr lang="en-US" sz="2000" b="1" spc="-245" dirty="0" smtClean="0">
                <a:solidFill>
                  <a:srgbClr val="000066"/>
                </a:solidFill>
                <a:latin typeface="Times New Roman"/>
                <a:cs typeface="Times New Roman"/>
              </a:rPr>
              <a:t>End t</a:t>
            </a:r>
            <a:r>
              <a:rPr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o</a:t>
            </a:r>
            <a:r>
              <a:rPr sz="2000" b="1" spc="-16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60" dirty="0" smtClean="0">
                <a:solidFill>
                  <a:srgbClr val="000066"/>
                </a:solidFill>
                <a:latin typeface="Times New Roman"/>
                <a:cs typeface="Times New Roman"/>
              </a:rPr>
              <a:t>End Customer Solution</a:t>
            </a:r>
            <a:r>
              <a:rPr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”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marR="40005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n-US" sz="2000" b="1" spc="-2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    On time </a:t>
            </a:r>
            <a:r>
              <a:rPr sz="2000" b="1" spc="-25" dirty="0" smtClean="0">
                <a:solidFill>
                  <a:srgbClr val="000066"/>
                </a:solidFill>
                <a:latin typeface="Times New Roman"/>
                <a:cs typeface="Times New Roman"/>
              </a:rPr>
              <a:t>delivery</a:t>
            </a:r>
            <a:r>
              <a:rPr sz="2000" b="1" spc="-25" dirty="0">
                <a:solidFill>
                  <a:srgbClr val="000066"/>
                </a:solidFill>
                <a:latin typeface="Times New Roman"/>
                <a:cs typeface="Times New Roman"/>
              </a:rPr>
              <a:t>,</a:t>
            </a:r>
            <a:r>
              <a:rPr sz="2000" b="1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endParaRPr lang="en-US" sz="2000" b="1" spc="-75" dirty="0" smtClean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342900" marR="40005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n-US" sz="2000" b="1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7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    G</a:t>
            </a:r>
            <a:r>
              <a:rPr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uaranteed</a:t>
            </a:r>
            <a:r>
              <a:rPr sz="2000" b="1" spc="-5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performance</a:t>
            </a:r>
            <a:r>
              <a:rPr sz="2000" b="1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20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endParaRPr lang="en-US" sz="2000" b="1" spc="-10" dirty="0" smtClean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342900" marR="40005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en-US" sz="20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   O</a:t>
            </a:r>
            <a:r>
              <a:rPr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ffering</a:t>
            </a:r>
            <a:r>
              <a:rPr sz="2000" b="1" spc="-3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end-to-end</a:t>
            </a:r>
            <a:r>
              <a:rPr sz="2000" b="1" spc="-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solutions</a:t>
            </a:r>
            <a:r>
              <a:rPr sz="2000" b="1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2000" b="1" spc="-2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lang="en-US"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customer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”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US" spc="-90" dirty="0" smtClean="0">
                <a:solidFill>
                  <a:srgbClr val="000066"/>
                </a:solidFill>
                <a:latin typeface="Times New Roman"/>
                <a:cs typeface="Times New Roman"/>
              </a:rPr>
              <a:t>We 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are</a:t>
            </a:r>
            <a:r>
              <a:rPr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committed to 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provide</a:t>
            </a:r>
            <a:r>
              <a:rPr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18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satisfactory deliverance </a:t>
            </a:r>
            <a:r>
              <a:rPr lang="en-US" dirty="0" smtClean="0">
                <a:solidFill>
                  <a:srgbClr val="000066"/>
                </a:solidFill>
                <a:latin typeface="Times New Roman"/>
                <a:cs typeface="Times New Roman"/>
              </a:rPr>
              <a:t>as per the customer desire and ensure to reach our valuable clients </a:t>
            </a:r>
            <a:r>
              <a:rPr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expectations</a:t>
            </a:r>
            <a:r>
              <a:rPr lang="en-US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Times New Roman"/>
                <a:cs typeface="Times New Roman"/>
              </a:rPr>
              <a:t>by maintaining a h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igh 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level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lang="en-US"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Safety and Q</a:t>
            </a:r>
            <a:r>
              <a:rPr sz="1800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uality</a:t>
            </a:r>
            <a:r>
              <a:rPr lang="en-US" sz="1800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en-US" sz="18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W</a:t>
            </a:r>
            <a:r>
              <a:rPr sz="18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e</a:t>
            </a:r>
            <a:r>
              <a:rPr lang="en-US" sz="18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Believes in </a:t>
            </a:r>
            <a:r>
              <a:rPr sz="18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:</a:t>
            </a:r>
            <a:endParaRPr lang="en-US" sz="1800" b="1" dirty="0" smtClean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 marR="62865">
              <a:lnSpc>
                <a:spcPct val="100000"/>
              </a:lnSpc>
              <a:spcBef>
                <a:spcPts val="10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lang="en-US"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deliver</a:t>
            </a:r>
            <a:r>
              <a:rPr lang="en-US"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ing and upgrading our employees professional skills through advance </a:t>
            </a:r>
            <a:r>
              <a:rPr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training</a:t>
            </a:r>
            <a:r>
              <a:rPr sz="1600" spc="-2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opportunities</a:t>
            </a:r>
            <a:r>
              <a:rPr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endParaRPr lang="en-US" sz="1600" spc="-5" dirty="0" smtClean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12700" marR="62865">
              <a:lnSpc>
                <a:spcPct val="100000"/>
              </a:lnSpc>
              <a:spcBef>
                <a:spcPts val="10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endParaRPr sz="1600" dirty="0">
              <a:latin typeface="Times New Roman"/>
              <a:cs typeface="Times New Roman"/>
            </a:endParaRPr>
          </a:p>
          <a:p>
            <a:pPr marL="132715" indent="-120650">
              <a:lnSpc>
                <a:spcPct val="100000"/>
              </a:lnSpc>
              <a:buSzPct val="93750"/>
              <a:buFont typeface="Arial MT"/>
              <a:buChar char="•"/>
              <a:tabLst>
                <a:tab pos="133350" algn="l"/>
              </a:tabLst>
            </a:pPr>
            <a:r>
              <a:rPr lang="en-US"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Bringing new product &amp; services in order have a </a:t>
            </a:r>
            <a:r>
              <a:rPr sz="16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continuous</a:t>
            </a:r>
            <a:r>
              <a:rPr sz="1600" spc="-4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improvements</a:t>
            </a:r>
            <a:r>
              <a:rPr lang="en-US" sz="1600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</a:p>
          <a:p>
            <a:pPr marL="132715" indent="-120650">
              <a:lnSpc>
                <a:spcPct val="100000"/>
              </a:lnSpc>
              <a:buSzPct val="93750"/>
              <a:buFont typeface="Arial MT"/>
              <a:buChar char="•"/>
              <a:tabLst>
                <a:tab pos="133350" algn="l"/>
              </a:tabLst>
            </a:pPr>
            <a:endParaRPr sz="1600" dirty="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lang="en-US"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creating friendly environment </a:t>
            </a:r>
            <a:r>
              <a:rPr sz="1600" spc="-15" dirty="0" smtClean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16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16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a </a:t>
            </a:r>
            <a:r>
              <a:rPr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honest</a:t>
            </a:r>
            <a:r>
              <a:rPr sz="16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relationship</a:t>
            </a:r>
            <a:r>
              <a:rPr sz="16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66"/>
                </a:solidFill>
                <a:latin typeface="Times New Roman"/>
                <a:cs typeface="Times New Roman"/>
              </a:rPr>
              <a:t>with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 all</a:t>
            </a:r>
            <a:r>
              <a:rPr sz="1600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1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sz="16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clients</a:t>
            </a:r>
            <a:r>
              <a:rPr sz="16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1600" spc="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&amp; partners.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" name="Picture 2" descr="pesante logo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6" y="457200"/>
            <a:ext cx="20071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11"/>
          <p:cNvSpPr txBox="1">
            <a:spLocks noGrp="1"/>
          </p:cNvSpPr>
          <p:nvPr>
            <p:ph type="ftr" sz="quarter" idx="11"/>
          </p:nvPr>
        </p:nvSpPr>
        <p:spPr>
          <a:xfrm>
            <a:off x="6530657" y="917374"/>
            <a:ext cx="17526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80" dirty="0">
                <a:solidFill>
                  <a:srgbClr val="0070C0"/>
                </a:solidFill>
              </a:rPr>
              <a:t>Engin</a:t>
            </a:r>
            <a:r>
              <a:rPr sz="1200" spc="75" dirty="0">
                <a:solidFill>
                  <a:srgbClr val="0070C0"/>
                </a:solidFill>
              </a:rPr>
              <a:t>ee</a:t>
            </a:r>
            <a:r>
              <a:rPr sz="1200" spc="80" dirty="0">
                <a:solidFill>
                  <a:srgbClr val="0070C0"/>
                </a:solidFill>
              </a:rPr>
              <a:t>rin</a:t>
            </a:r>
            <a:r>
              <a:rPr sz="1200" dirty="0">
                <a:solidFill>
                  <a:srgbClr val="0070C0"/>
                </a:solidFill>
              </a:rPr>
              <a:t>g</a:t>
            </a:r>
            <a:r>
              <a:rPr sz="1200" spc="220" dirty="0">
                <a:solidFill>
                  <a:srgbClr val="0070C0"/>
                </a:solidFill>
              </a:rPr>
              <a:t> </a:t>
            </a:r>
            <a:r>
              <a:rPr sz="1200" spc="60" dirty="0" smtClean="0">
                <a:solidFill>
                  <a:srgbClr val="0070C0"/>
                </a:solidFill>
              </a:rPr>
              <a:t>C</a:t>
            </a:r>
            <a:r>
              <a:rPr sz="1200" spc="55" dirty="0" smtClean="0">
                <a:solidFill>
                  <a:srgbClr val="0070C0"/>
                </a:solidFill>
              </a:rPr>
              <a:t>ontractor</a:t>
            </a:r>
            <a:r>
              <a:rPr sz="1200" dirty="0" smtClean="0">
                <a:solidFill>
                  <a:srgbClr val="0070C0"/>
                </a:solidFill>
              </a:rPr>
              <a:t>s</a:t>
            </a:r>
            <a:endParaRPr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8400" y="412749"/>
            <a:ext cx="23321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Our</a:t>
            </a:r>
            <a:r>
              <a:rPr spc="-130" dirty="0"/>
              <a:t> </a:t>
            </a:r>
            <a:r>
              <a:rPr spc="-35" dirty="0"/>
              <a:t>V</a:t>
            </a:r>
            <a:r>
              <a:rPr spc="-30" dirty="0"/>
              <a:t>i</a:t>
            </a:r>
            <a:r>
              <a:rPr spc="-25" dirty="0"/>
              <a:t>s</a:t>
            </a:r>
            <a:r>
              <a:rPr spc="-3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895" y="1517395"/>
            <a:ext cx="8462645" cy="38760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44090" marR="243204" indent="-1960245" algn="ctr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solidFill>
                  <a:srgbClr val="000066"/>
                </a:solidFill>
                <a:latin typeface="Times New Roman"/>
                <a:cs typeface="Times New Roman"/>
              </a:rPr>
              <a:t>“To</a:t>
            </a:r>
            <a:r>
              <a:rPr sz="2000" b="1" spc="-1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be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recognized</a:t>
            </a:r>
            <a:r>
              <a:rPr sz="2000" b="1" spc="-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as</a:t>
            </a:r>
            <a:r>
              <a:rPr sz="20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leading</a:t>
            </a:r>
            <a:r>
              <a:rPr sz="20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Organization 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 smtClean="0">
              <a:latin typeface="Times New Roman"/>
              <a:cs typeface="Times New Roman"/>
            </a:endParaRPr>
          </a:p>
          <a:p>
            <a:pPr marL="83820" indent="-71755">
              <a:lnSpc>
                <a:spcPct val="100000"/>
              </a:lnSpc>
              <a:spcBef>
                <a:spcPts val="5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lang="en-US" sz="1600" spc="-9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T</a:t>
            </a:r>
            <a:r>
              <a:rPr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o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provide</a:t>
            </a:r>
            <a:r>
              <a:rPr sz="16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1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develop</a:t>
            </a:r>
            <a:r>
              <a:rPr sz="1600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strong</a:t>
            </a:r>
            <a:r>
              <a:rPr sz="1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leadership</a:t>
            </a:r>
            <a:r>
              <a:rPr sz="1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66"/>
                </a:solidFill>
                <a:latin typeface="Times New Roman"/>
                <a:cs typeface="Times New Roman"/>
              </a:rPr>
              <a:t>with</a:t>
            </a:r>
            <a:r>
              <a:rPr sz="1600" spc="2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000066"/>
                </a:solidFill>
                <a:latin typeface="Times New Roman"/>
                <a:cs typeface="Times New Roman"/>
              </a:rPr>
              <a:t>integrity.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66"/>
              </a:buClr>
              <a:buFont typeface="Arial MT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2700" marR="23495">
              <a:lnSpc>
                <a:spcPct val="100000"/>
              </a:lnSpc>
              <a:buSzPct val="93750"/>
              <a:buFont typeface="Arial MT"/>
              <a:buChar char="•"/>
              <a:tabLst>
                <a:tab pos="132080" algn="l"/>
              </a:tabLst>
            </a:pPr>
            <a:r>
              <a:rPr sz="1600" spc="-90" dirty="0" smtClean="0">
                <a:solidFill>
                  <a:srgbClr val="000066"/>
                </a:solidFill>
                <a:latin typeface="Times New Roman"/>
                <a:cs typeface="Times New Roman"/>
              </a:rPr>
              <a:t>T</a:t>
            </a:r>
            <a:r>
              <a:rPr lang="en-US" sz="1600" spc="-9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90" dirty="0" smtClean="0">
                <a:solidFill>
                  <a:srgbClr val="000066"/>
                </a:solidFill>
                <a:latin typeface="Times New Roman"/>
                <a:cs typeface="Times New Roman"/>
              </a:rPr>
              <a:t>o</a:t>
            </a:r>
            <a:r>
              <a:rPr sz="1600" spc="3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constantly</a:t>
            </a:r>
            <a:r>
              <a:rPr sz="16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strive</a:t>
            </a:r>
            <a:r>
              <a:rPr sz="16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for</a:t>
            </a:r>
            <a:r>
              <a:rPr sz="1600" spc="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continuity</a:t>
            </a:r>
            <a:r>
              <a:rPr sz="16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1600" spc="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works,</a:t>
            </a:r>
            <a:r>
              <a:rPr sz="1600" spc="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taking</a:t>
            </a:r>
            <a:r>
              <a:rPr sz="1600" spc="1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pride</a:t>
            </a:r>
            <a:r>
              <a:rPr sz="1600" spc="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in</a:t>
            </a:r>
            <a:r>
              <a:rPr sz="1600" spc="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sz="1600" spc="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aim</a:t>
            </a:r>
            <a:r>
              <a:rPr sz="1600" spc="1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1600" spc="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delivering</a:t>
            </a:r>
            <a:r>
              <a:rPr sz="1600" spc="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all</a:t>
            </a:r>
            <a:r>
              <a:rPr sz="16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projects</a:t>
            </a:r>
            <a:r>
              <a:rPr sz="1600" spc="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000066"/>
                </a:solidFill>
                <a:latin typeface="Times New Roman"/>
                <a:cs typeface="Times New Roman"/>
              </a:rPr>
              <a:t>safely</a:t>
            </a:r>
            <a:r>
              <a:rPr sz="1600" spc="-40" dirty="0" smtClean="0">
                <a:solidFill>
                  <a:srgbClr val="000066"/>
                </a:solidFill>
                <a:latin typeface="Times New Roman"/>
                <a:cs typeface="Times New Roman"/>
              </a:rPr>
              <a:t>,</a:t>
            </a:r>
            <a:r>
              <a:rPr lang="en-US" sz="1600" spc="-4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</a:t>
            </a:r>
          </a:p>
          <a:p>
            <a:pPr marL="12700" marR="23495">
              <a:lnSpc>
                <a:spcPct val="100000"/>
              </a:lnSpc>
              <a:buSzPct val="93750"/>
              <a:tabLst>
                <a:tab pos="132080" algn="l"/>
              </a:tabLst>
            </a:pPr>
            <a:r>
              <a:rPr lang="en-US" sz="1600" spc="-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1600" spc="-4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and on time</a:t>
            </a:r>
            <a:r>
              <a:rPr sz="16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66"/>
              </a:buClr>
              <a:buFont typeface="Arial MT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2700" marR="459740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spc="-90" dirty="0">
                <a:solidFill>
                  <a:srgbClr val="000066"/>
                </a:solidFill>
                <a:latin typeface="Times New Roman"/>
                <a:cs typeface="Times New Roman"/>
              </a:rPr>
              <a:t>To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respect the well-being of our workers and protect the environment, maintaining our </a:t>
            </a:r>
            <a:r>
              <a:rPr sz="1600" spc="-35" dirty="0">
                <a:solidFill>
                  <a:srgbClr val="000066"/>
                </a:solidFill>
                <a:latin typeface="Times New Roman"/>
                <a:cs typeface="Times New Roman"/>
              </a:rPr>
              <a:t>„zero </a:t>
            </a:r>
            <a:r>
              <a:rPr sz="1600" spc="-155" dirty="0">
                <a:solidFill>
                  <a:srgbClr val="000066"/>
                </a:solidFill>
                <a:latin typeface="Times New Roman"/>
                <a:cs typeface="Times New Roman"/>
              </a:rPr>
              <a:t>harm‟ </a:t>
            </a:r>
            <a:r>
              <a:rPr sz="1600" spc="-3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record.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66"/>
              </a:buClr>
              <a:buFont typeface="Arial MT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3750"/>
              <a:buFont typeface="Arial MT"/>
              <a:buChar char="•"/>
              <a:tabLst>
                <a:tab pos="132080" algn="l"/>
              </a:tabLst>
            </a:pPr>
            <a:r>
              <a:rPr sz="1600" spc="-90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16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promote</a:t>
            </a:r>
            <a:r>
              <a:rPr sz="1600" spc="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continual</a:t>
            </a:r>
            <a:r>
              <a:rPr sz="1600" spc="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improvement</a:t>
            </a:r>
            <a:r>
              <a:rPr sz="1600" spc="1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1600" spc="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sz="1600" spc="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Integrated</a:t>
            </a:r>
            <a:r>
              <a:rPr sz="1600" spc="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Management</a:t>
            </a:r>
            <a:r>
              <a:rPr sz="1600" spc="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System,</a:t>
            </a:r>
            <a:r>
              <a:rPr sz="1600" spc="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adopting</a:t>
            </a:r>
            <a:r>
              <a:rPr sz="1600" spc="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innovations</a:t>
            </a:r>
            <a:r>
              <a:rPr sz="1600" spc="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and </a:t>
            </a:r>
            <a:r>
              <a:rPr sz="1600" spc="-3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efficiencies</a:t>
            </a:r>
            <a:r>
              <a:rPr sz="1600" spc="-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without</a:t>
            </a:r>
            <a:r>
              <a:rPr sz="1600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compromising</a:t>
            </a:r>
            <a:r>
              <a:rPr sz="16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environmental</a:t>
            </a:r>
            <a:r>
              <a:rPr sz="1600" spc="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or</a:t>
            </a:r>
            <a:r>
              <a:rPr sz="16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safety</a:t>
            </a:r>
            <a:r>
              <a:rPr sz="1600" spc="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standards.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66"/>
              </a:buClr>
              <a:buFont typeface="Arial MT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2700" marR="24574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spc="-90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1600" spc="-1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recognise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and encourage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sz="1600" spc="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employees,</a:t>
            </a:r>
            <a:r>
              <a:rPr sz="1600" spc="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providing</a:t>
            </a:r>
            <a:r>
              <a:rPr sz="16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skills</a:t>
            </a:r>
            <a:r>
              <a:rPr sz="1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development</a:t>
            </a:r>
            <a:r>
              <a:rPr sz="1600" spc="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opportunities</a:t>
            </a:r>
            <a:r>
              <a:rPr sz="16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help</a:t>
            </a:r>
            <a:r>
              <a:rPr sz="1600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them </a:t>
            </a:r>
            <a:r>
              <a:rPr sz="1600" spc="-3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develop</a:t>
            </a:r>
            <a:r>
              <a:rPr sz="1600" spc="-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in</a:t>
            </a:r>
            <a:r>
              <a:rPr sz="1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their</a:t>
            </a:r>
            <a:r>
              <a:rPr sz="1600" spc="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careers.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" name="Picture 2" descr="pesante logo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6" y="457200"/>
            <a:ext cx="20071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11"/>
          <p:cNvSpPr txBox="1">
            <a:spLocks noGrp="1"/>
          </p:cNvSpPr>
          <p:nvPr>
            <p:ph type="ftr" sz="quarter" idx="11"/>
          </p:nvPr>
        </p:nvSpPr>
        <p:spPr>
          <a:xfrm>
            <a:off x="6530657" y="917374"/>
            <a:ext cx="17526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80" dirty="0">
                <a:solidFill>
                  <a:srgbClr val="0070C0"/>
                </a:solidFill>
              </a:rPr>
              <a:t>Engin</a:t>
            </a:r>
            <a:r>
              <a:rPr sz="1200" spc="75" dirty="0">
                <a:solidFill>
                  <a:srgbClr val="0070C0"/>
                </a:solidFill>
              </a:rPr>
              <a:t>ee</a:t>
            </a:r>
            <a:r>
              <a:rPr sz="1200" spc="80" dirty="0">
                <a:solidFill>
                  <a:srgbClr val="0070C0"/>
                </a:solidFill>
              </a:rPr>
              <a:t>rin</a:t>
            </a:r>
            <a:r>
              <a:rPr sz="1200" dirty="0">
                <a:solidFill>
                  <a:srgbClr val="0070C0"/>
                </a:solidFill>
              </a:rPr>
              <a:t>g</a:t>
            </a:r>
            <a:r>
              <a:rPr sz="1200" spc="220" dirty="0">
                <a:solidFill>
                  <a:srgbClr val="0070C0"/>
                </a:solidFill>
              </a:rPr>
              <a:t> </a:t>
            </a:r>
            <a:r>
              <a:rPr sz="1200" spc="60" dirty="0" smtClean="0">
                <a:solidFill>
                  <a:srgbClr val="0070C0"/>
                </a:solidFill>
              </a:rPr>
              <a:t>C</a:t>
            </a:r>
            <a:r>
              <a:rPr sz="1200" spc="55" dirty="0" smtClean="0">
                <a:solidFill>
                  <a:srgbClr val="0070C0"/>
                </a:solidFill>
              </a:rPr>
              <a:t>ontractor</a:t>
            </a:r>
            <a:r>
              <a:rPr sz="1200" dirty="0" smtClean="0">
                <a:solidFill>
                  <a:srgbClr val="0070C0"/>
                </a:solidFill>
              </a:rPr>
              <a:t>s</a:t>
            </a:r>
            <a:endParaRPr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762000"/>
            <a:ext cx="64770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A complete painting solution of hotel ginger, jamshedpur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046"/>
            <a:ext cx="4626916" cy="4700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90" y="2157046"/>
            <a:ext cx="4633010" cy="47009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762000"/>
            <a:ext cx="67056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ACP </a:t>
            </a:r>
            <a:r>
              <a:rPr lang="en-US" spc="-5" dirty="0"/>
              <a:t> </a:t>
            </a:r>
            <a:r>
              <a:rPr lang="en-US" spc="-5" dirty="0" smtClean="0"/>
              <a:t>WORK Of I love Jamshedpur, </a:t>
            </a:r>
            <a:r>
              <a:rPr lang="en-US" spc="-5" dirty="0" err="1" smtClean="0"/>
              <a:t>beldih</a:t>
            </a:r>
            <a:r>
              <a:rPr lang="en-US" spc="-5" dirty="0" smtClean="0"/>
              <a:t> church chowk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51" y="1951286"/>
            <a:ext cx="6550349" cy="41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67056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Flooring work at Commercial centre 3</a:t>
            </a:r>
            <a:r>
              <a:rPr lang="en-US" spc="-5" baseline="30000" dirty="0" smtClean="0"/>
              <a:t>rd</a:t>
            </a:r>
            <a:r>
              <a:rPr lang="en-US" spc="-5" dirty="0" smtClean="0"/>
              <a:t> floor, general office, jamshedpur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437"/>
            <a:ext cx="4953000" cy="4200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95437"/>
            <a:ext cx="4191000" cy="42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457200" y="304800"/>
            <a:ext cx="8382000" cy="148951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Flooring, False ceiling, window  and cladding work at Commercial centre 3</a:t>
            </a:r>
            <a:r>
              <a:rPr lang="en-US" spc="-5" baseline="30000" dirty="0" smtClean="0"/>
              <a:t>rd</a:t>
            </a:r>
            <a:r>
              <a:rPr lang="en-US" spc="-5" dirty="0" smtClean="0"/>
              <a:t> floor, general office, jamshedpur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47244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1200"/>
            <a:ext cx="457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4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820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False ceiling and cladding work </a:t>
            </a:r>
            <a:r>
              <a:rPr lang="en-US" spc="-5" dirty="0"/>
              <a:t>at Commercial centre 3</a:t>
            </a:r>
            <a:r>
              <a:rPr lang="en-US" spc="-5" baseline="30000" dirty="0"/>
              <a:t>rd</a:t>
            </a:r>
            <a:r>
              <a:rPr lang="en-US" spc="-5" dirty="0"/>
              <a:t> floor, general office, jamshedpur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1950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158</TotalTime>
  <Words>424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MT</vt:lpstr>
      <vt:lpstr>Gill Sans MT</vt:lpstr>
      <vt:lpstr>Times New Roman</vt:lpstr>
      <vt:lpstr>Wingdings</vt:lpstr>
      <vt:lpstr>Gallery</vt:lpstr>
      <vt:lpstr>PESANTE ENGINEERING PRIVATE LIMITED    </vt:lpstr>
      <vt:lpstr>AN OVERVIEW</vt:lpstr>
      <vt:lpstr>Our Mission</vt:lpstr>
      <vt:lpstr>Our Vision</vt:lpstr>
      <vt:lpstr>A complete painting solution of hotel ginger, jamshedpur</vt:lpstr>
      <vt:lpstr>ACP  WORK Of I love Jamshedpur, beldih church chowk</vt:lpstr>
      <vt:lpstr>Flooring work at Commercial centre 3rd floor, general office, jamshedpur</vt:lpstr>
      <vt:lpstr>PowerPoint Presentation</vt:lpstr>
      <vt:lpstr>False ceiling and cladding work at Commercial centre 3rd floor, general office, jamshedpur</vt:lpstr>
      <vt:lpstr>Business centre Toilet at business centre ground floor, general office, jamshedpur</vt:lpstr>
      <vt:lpstr>False ceiling and floor tiles work at business centre 3rd floor, general office, jamshedpur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VISHAL</dc:creator>
  <cp:lastModifiedBy>pesante</cp:lastModifiedBy>
  <cp:revision>27</cp:revision>
  <dcterms:created xsi:type="dcterms:W3CDTF">2023-11-08T07:12:21Z</dcterms:created>
  <dcterms:modified xsi:type="dcterms:W3CDTF">2023-11-08T10:09:21Z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2023-11-08T00:00:00Z</vt:filetime>
  </property>
</Properties>
</file>